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301f427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301f427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5301f4274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5301f4274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5301f4274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5301f4274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5301f4274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5301f4274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301f427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301f427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5301f4274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5301f4274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5301f4274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5301f4274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1880500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1880500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f0ccba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f0ccba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1880500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1880500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f0ccbaf0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f0ccbaf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0f0ccbaf0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0f0ccba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25e16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25e16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f0ccba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f0ccba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5301f42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85301f42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5301f427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5301f427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inventor.mit.edu/" TargetMode="External"/><Relationship Id="rId4" Type="http://schemas.openxmlformats.org/officeDocument/2006/relationships/hyperlink" Target="https://console.firebase.google.com" TargetMode="External"/><Relationship Id="rId5" Type="http://schemas.openxmlformats.org/officeDocument/2006/relationships/hyperlink" Target="https://elinux.org/RPi-Cam-Web-Interfac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hyperlink" Target="https://github.com/silvanmelchior/RPiCamWebInterface.git" TargetMode="External"/><Relationship Id="rId6" Type="http://schemas.openxmlformats.org/officeDocument/2006/relationships/hyperlink" Target="https://github.com/silvanmelchior/RPiCamWebInterface.gi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hyperlink" Target="https://en.wikipedia.org/wiki/Bushfir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Opportunity_(rover)" TargetMode="External"/><Relationship Id="rId10" Type="http://schemas.openxmlformats.org/officeDocument/2006/relationships/hyperlink" Target="https://en.wikipedia.org/wiki/Spirit_(rover)" TargetMode="External"/><Relationship Id="rId13" Type="http://schemas.openxmlformats.org/officeDocument/2006/relationships/image" Target="../media/image11.png"/><Relationship Id="rId12" Type="http://schemas.openxmlformats.org/officeDocument/2006/relationships/hyperlink" Target="https://en.wikipedia.org/wiki/Curiosity_(rover)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9" Type="http://schemas.openxmlformats.org/officeDocument/2006/relationships/hyperlink" Target="https://en.wikipedia.org/wiki/Sojourner_(rover)" TargetMode="External"/><Relationship Id="rId15" Type="http://schemas.openxmlformats.org/officeDocument/2006/relationships/image" Target="../media/image8.gif"/><Relationship Id="rId1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hyperlink" Target="https://en.wikipedia.org/wiki/NASA" TargetMode="External"/><Relationship Id="rId8" Type="http://schemas.openxmlformats.org/officeDocument/2006/relationships/hyperlink" Target="https://en.wikipedia.org/wiki/Mars_rov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7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676175" y="630225"/>
            <a:ext cx="80271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CONTROLLING</a:t>
            </a:r>
            <a:r>
              <a:rPr lang="en"/>
              <a:t> WILDFIRES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582025" y="3235150"/>
            <a:ext cx="2716500" cy="131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4870217" y="33035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400"/>
              <a:t> </a:t>
            </a:r>
            <a:r>
              <a:rPr b="1" lang="en" sz="2400">
                <a:solidFill>
                  <a:schemeClr val="lt2"/>
                </a:solidFill>
              </a:rPr>
              <a:t>Shivam Josh</a:t>
            </a:r>
            <a:r>
              <a:rPr b="1" lang="en" sz="2400">
                <a:solidFill>
                  <a:schemeClr val="lt2"/>
                </a:solidFill>
              </a:rPr>
              <a:t>i</a:t>
            </a:r>
            <a:endParaRPr b="1" sz="2400">
              <a:solidFill>
                <a:schemeClr val="lt2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</a:rPr>
              <a:t> Deep Trivedi </a:t>
            </a:r>
            <a:endParaRPr b="1" sz="2400">
              <a:solidFill>
                <a:schemeClr val="lt2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</a:rPr>
              <a:t> Yadukrishna BG</a:t>
            </a:r>
            <a:endParaRPr b="1" sz="2400">
              <a:solidFill>
                <a:schemeClr val="lt2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798250" y="3564375"/>
            <a:ext cx="30519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Advance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Mechatronics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 Project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iece of duct tape sticking a note to the slide" id="76" name="Google Shape;76;p13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-1432719">
            <a:off x="5410337" y="3214387"/>
            <a:ext cx="645220" cy="229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7" name="Google Shape;77;p13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2906219">
            <a:off x="7848787" y="3296425"/>
            <a:ext cx="645221" cy="2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00"/>
            <a:ext cx="8839200" cy="4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256200" y="-31325"/>
            <a:ext cx="8631600" cy="5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?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Hardware:</a:t>
            </a:r>
            <a:endParaRPr sz="18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Raspberry Pi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Arduino Mega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Raspberry Pi Camera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 Bluetooth Module (HC-05)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3 Motor driver (L298N)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Li-ion Battery (7.4V 1500mAh)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Humidity and Temperature 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Sensor (DHT 22)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Ultrasonic Sensor (HC - SR04)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9V Alkaline Cell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Metal clamps for links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Metal Gripper</a:t>
            </a:r>
            <a:endParaRPr sz="10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6 DC Motors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Thumper Wheels 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Clamps, Hex Coupling, etc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87" name="Google Shape;187;p23"/>
          <p:cNvSpPr txBox="1"/>
          <p:nvPr/>
        </p:nvSpPr>
        <p:spPr>
          <a:xfrm>
            <a:off x="4823225" y="736075"/>
            <a:ext cx="42405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Software: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MIT App Inventor -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Google Firebase -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Link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RPi_Web_Interface -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Link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Arduino IDE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Gedit on Raspbian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-"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Raspbian Shell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 (And with little help from our smart phone)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403574" y="65400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5" y="812703"/>
            <a:ext cx="8907750" cy="3518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4"/>
          <p:cNvGrpSpPr/>
          <p:nvPr/>
        </p:nvGrpSpPr>
        <p:grpSpPr>
          <a:xfrm>
            <a:off x="1137100" y="81075"/>
            <a:ext cx="4337152" cy="1073818"/>
            <a:chOff x="7066646" y="391308"/>
            <a:chExt cx="1075869" cy="567437"/>
          </a:xfrm>
        </p:grpSpPr>
        <p:pic>
          <p:nvPicPr>
            <p:cNvPr descr="Piece of duct tape sticking a note to the slide" id="195" name="Google Shape;195;p2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50">
              <a:off x="7739088" y="672700"/>
              <a:ext cx="397388" cy="277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4"/>
            <p:cNvSpPr txBox="1"/>
            <p:nvPr/>
          </p:nvSpPr>
          <p:spPr>
            <a:xfrm>
              <a:off x="7066646" y="391308"/>
              <a:ext cx="4563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CIRCUIT DIAGRAM: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Piece of duct tape sticking a note to the slide" id="197" name="Google Shape;197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0770840">
            <a:off x="762378" y="4021632"/>
            <a:ext cx="1453742" cy="526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8" name="Google Shape;198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0770840">
            <a:off x="7184353" y="4021632"/>
            <a:ext cx="1453742" cy="52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00" y="265050"/>
            <a:ext cx="7695675" cy="46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654000"/>
            <a:ext cx="8404449" cy="40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665450" y="219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Code1: Arduino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00" y="880425"/>
            <a:ext cx="8766952" cy="3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618475" y="219200"/>
            <a:ext cx="1886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Code2: Arduino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/>
        </p:nvSpPr>
        <p:spPr>
          <a:xfrm>
            <a:off x="681125" y="242700"/>
            <a:ext cx="18945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Code3: Arduino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64554" t="0"/>
          <a:stretch/>
        </p:blipFill>
        <p:spPr>
          <a:xfrm>
            <a:off x="552100" y="643200"/>
            <a:ext cx="3839151" cy="4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4">
            <a:alphaModFix/>
          </a:blip>
          <a:srcRect b="0" l="0" r="69777" t="0"/>
          <a:stretch/>
        </p:blipFill>
        <p:spPr>
          <a:xfrm>
            <a:off x="5073050" y="643200"/>
            <a:ext cx="3656023" cy="41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393325" y="0"/>
            <a:ext cx="2652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Code Blocks: App Inventor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25" y="305325"/>
            <a:ext cx="8783877" cy="46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/>
        </p:nvSpPr>
        <p:spPr>
          <a:xfrm>
            <a:off x="681125" y="242700"/>
            <a:ext cx="18945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Code: Raspberry Pi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29730" l="0" r="57015" t="0"/>
          <a:stretch/>
        </p:blipFill>
        <p:spPr>
          <a:xfrm>
            <a:off x="4665950" y="313147"/>
            <a:ext cx="421970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850" y="2356275"/>
            <a:ext cx="7390351" cy="2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266175" y="673275"/>
            <a:ext cx="4219800" cy="1589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313200" y="673275"/>
            <a:ext cx="43527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FFFF"/>
                </a:solidFill>
              </a:rPr>
              <a:t>$ sudo apt-get python-firefox</a:t>
            </a:r>
            <a:endParaRPr sz="15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FFFF"/>
                </a:solidFill>
              </a:rPr>
              <a:t>$ git clone </a:t>
            </a:r>
            <a:r>
              <a:rPr lang="en" sz="155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155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ttps://github.com/silvanmelchior/RPiCamWebInterface.git</a:t>
            </a:r>
            <a:r>
              <a:rPr lang="en" sz="1550">
                <a:solidFill>
                  <a:srgbClr val="FFFFFF"/>
                </a:solidFill>
              </a:rPr>
              <a:t> </a:t>
            </a:r>
            <a:endParaRPr sz="15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FFFF"/>
                </a:solidFill>
              </a:rPr>
              <a:t>$</a:t>
            </a:r>
            <a:r>
              <a:rPr lang="en" sz="1550">
                <a:solidFill>
                  <a:srgbClr val="FFFFFF"/>
                </a:solidFill>
              </a:rPr>
              <a:t> cd RPi_Cam_Web_Interface</a:t>
            </a:r>
            <a:endParaRPr sz="15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FFFFFF"/>
                </a:solidFill>
              </a:rPr>
              <a:t>$ ./install.sh</a:t>
            </a:r>
            <a:endParaRPr sz="15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Video link :</a:t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1205650" y="1855425"/>
            <a:ext cx="6959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https://drive.google.com/drive/u/1/folders/1cd9HPaMhE9OKRn-4DI9ZDl0HqJ6cy7ts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83100" y="129775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2"/>
                </a:solidFill>
              </a:rPr>
              <a:t>WHAT IS THE</a:t>
            </a:r>
            <a:endParaRPr sz="2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DIFFERENCE</a:t>
            </a:r>
            <a:r>
              <a:rPr lang="en" sz="2500"/>
              <a:t> 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URBAN FIREFIGHTING</a:t>
            </a:r>
            <a:r>
              <a:rPr b="0" lang="en" sz="1800">
                <a:solidFill>
                  <a:schemeClr val="lt2"/>
                </a:solidFill>
              </a:rPr>
              <a:t> 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Clear APPROACH 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Extinguishing METHODS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WILDLAND FIREFIGHTING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Gap in Research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Anchor Points | Firelines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700" y="0"/>
            <a:ext cx="5008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https://standard.tv/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3238489" y="399297"/>
            <a:ext cx="1785567" cy="2665452"/>
            <a:chOff x="6803275" y="395363"/>
            <a:chExt cx="2212050" cy="2537076"/>
          </a:xfrm>
        </p:grpSpPr>
        <p:pic>
          <p:nvPicPr>
            <p:cNvPr id="88" name="Google Shape;8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9" name="Google Shape;89;p14"/>
            <p:cNvPicPr preferRelativeResize="0"/>
            <p:nvPr/>
          </p:nvPicPr>
          <p:blipFill rotWithShape="1">
            <a:blip r:embed="rId7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  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    </a:t>
              </a: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FIRELINE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100">
                  <a:solidFill>
                    <a:schemeClr val="dk2"/>
                  </a:solidFill>
                </a:rPr>
                <a:t>A </a:t>
              </a:r>
              <a:r>
                <a:rPr b="1" lang="en" sz="1100">
                  <a:solidFill>
                    <a:schemeClr val="dk2"/>
                  </a:solidFill>
                </a:rPr>
                <a:t>Firebreak</a:t>
              </a:r>
              <a:r>
                <a:rPr lang="en" sz="1100">
                  <a:solidFill>
                    <a:schemeClr val="dk2"/>
                  </a:solidFill>
                </a:rPr>
                <a:t> is a gap in vegetation or other combustible material that acts as a barrier to slow or stop the progress of a</a:t>
              </a:r>
              <a:r>
                <a:rPr lang="en" sz="1100">
                  <a:solidFill>
                    <a:schemeClr val="dk2"/>
                  </a:solidFill>
                  <a:uFill>
                    <a:noFill/>
                  </a:u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Wildfire.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+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7" y="0"/>
            <a:ext cx="9081048" cy="3944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5"/>
          <p:cNvGrpSpPr/>
          <p:nvPr/>
        </p:nvGrpSpPr>
        <p:grpSpPr>
          <a:xfrm>
            <a:off x="1100313" y="2467985"/>
            <a:ext cx="2212050" cy="2624951"/>
            <a:chOff x="7768600" y="399313"/>
            <a:chExt cx="2212050" cy="2624951"/>
          </a:xfrm>
        </p:grpSpPr>
        <p:pic>
          <p:nvPicPr>
            <p:cNvPr id="97" name="Google Shape;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8600" y="519270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8" name="Google Shape;98;p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8335988" y="42336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5"/>
            <p:cNvSpPr txBox="1"/>
            <p:nvPr/>
          </p:nvSpPr>
          <p:spPr>
            <a:xfrm>
              <a:off x="7977225" y="953956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PROBLEM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We’re </a:t>
              </a: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too slow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and can not go too close to the fire.</a:t>
              </a:r>
              <a:endPara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6801" cy="373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6"/>
          <p:cNvGrpSpPr/>
          <p:nvPr/>
        </p:nvGrpSpPr>
        <p:grpSpPr>
          <a:xfrm>
            <a:off x="941024" y="2627556"/>
            <a:ext cx="2111275" cy="2449169"/>
            <a:chOff x="7089637" y="451158"/>
            <a:chExt cx="2111275" cy="2449169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9637" y="489903"/>
              <a:ext cx="2111275" cy="24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7" name="Google Shape;107;p1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6087">
              <a:off x="7673221" y="474309"/>
              <a:ext cx="1028212" cy="368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6"/>
            <p:cNvSpPr txBox="1"/>
            <p:nvPr/>
          </p:nvSpPr>
          <p:spPr>
            <a:xfrm>
              <a:off x="7224731" y="778271"/>
              <a:ext cx="1841100" cy="19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PROBLEM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They’re </a:t>
              </a: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too Expensive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$60K = NYU Fees</a:t>
              </a:r>
              <a:endParaRPr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6100" y="2721025"/>
            <a:ext cx="3896623" cy="2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404550" y="270900"/>
            <a:ext cx="3771000" cy="324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2050"/>
            <a:ext cx="4317275" cy="34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06825" y="913750"/>
            <a:ext cx="31281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Hualing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Direct Fire </a:t>
            </a:r>
            <a:r>
              <a:rPr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Suppression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Mobile Weather Station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Reconnoiter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Hot Spot Identification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Investigate Fire Hazard Zone.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06825" y="469450"/>
            <a:ext cx="2947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 FUNCTIONS: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iece of duct tape sticking a note to the slide" id="118" name="Google Shape;118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4">
            <a:off x="1786112" y="28657"/>
            <a:ext cx="1283277" cy="455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9" name="Google Shape;119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1600695" y="3400471"/>
            <a:ext cx="1511212" cy="536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0" name="Google Shape;120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2365693">
            <a:off x="4329116" y="241972"/>
            <a:ext cx="873119" cy="310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1" name="Google Shape;121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7978493">
            <a:off x="8390482" y="240062"/>
            <a:ext cx="776187" cy="2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3382150" y="3971050"/>
            <a:ext cx="2716500" cy="90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432700" y="4016975"/>
            <a:ext cx="27165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PROJECT: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5. Hot Spot Identification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6. Investigate area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iece of duct tape sticking a note to the slide" id="124" name="Google Shape;124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>
            <a:off x="4329987" y="3851087"/>
            <a:ext cx="645221" cy="2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4294967295" type="title"/>
          </p:nvPr>
        </p:nvSpPr>
        <p:spPr>
          <a:xfrm>
            <a:off x="1698400" y="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	  ROBOT, DO WHAT?</a:t>
            </a:r>
            <a:endParaRPr sz="24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8000"/>
            <a:ext cx="8813429" cy="42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900" y="-2072534"/>
            <a:ext cx="4622100" cy="730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type="title"/>
          </p:nvPr>
        </p:nvSpPr>
        <p:spPr>
          <a:xfrm>
            <a:off x="216600" y="287025"/>
            <a:ext cx="4118700" cy="20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Mobile - Manipulator:</a:t>
            </a:r>
            <a:endParaRPr b="0"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</a:rPr>
              <a:t>We created a manipulator which can be used to collect material in order to inspect, observe, or survey, and we aim to mount it on top of a mobile base with rocker-bogie  which can be used to move through uneven conditions in wildland.</a:t>
            </a:r>
            <a:endParaRPr b="0" sz="800">
              <a:solidFill>
                <a:schemeClr val="lt1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3250"/>
            <a:ext cx="9525" cy="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9"/>
          <p:cNvGrpSpPr/>
          <p:nvPr/>
        </p:nvGrpSpPr>
        <p:grpSpPr>
          <a:xfrm>
            <a:off x="2209388" y="2516135"/>
            <a:ext cx="2212050" cy="2627376"/>
            <a:chOff x="1287725" y="447463"/>
            <a:chExt cx="2212050" cy="2627376"/>
          </a:xfrm>
        </p:grpSpPr>
        <p:pic>
          <p:nvPicPr>
            <p:cNvPr id="139" name="Google Shape;13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7725" y="5698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0" name="Google Shape;140;p1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1855125" y="4715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9"/>
            <p:cNvSpPr txBox="1"/>
            <p:nvPr/>
          </p:nvSpPr>
          <p:spPr>
            <a:xfrm>
              <a:off x="1373450" y="820343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46524"/>
                  </a:solidFill>
                  <a:latin typeface="Raleway"/>
                  <a:ea typeface="Raleway"/>
                  <a:cs typeface="Raleway"/>
                  <a:sym typeface="Raleway"/>
                </a:rPr>
                <a:t>FUN FACT:</a:t>
              </a:r>
              <a:endParaRPr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</a:rPr>
                <a:t>The </a:t>
              </a:r>
              <a:r>
                <a:rPr b="1" lang="en" sz="1100">
                  <a:solidFill>
                    <a:srgbClr val="000000"/>
                  </a:solidFill>
                </a:rPr>
                <a:t>rocker-bogie</a:t>
              </a:r>
              <a:r>
                <a:rPr lang="en" sz="1100">
                  <a:solidFill>
                    <a:srgbClr val="000000"/>
                  </a:solidFill>
                </a:rPr>
                <a:t> system is </a:t>
              </a:r>
              <a:r>
                <a:rPr lang="en" sz="1100" u="sng">
                  <a:solidFill>
                    <a:srgbClr val="0277BD"/>
                  </a:solidFill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NASA</a:t>
              </a:r>
              <a:r>
                <a:rPr lang="en" sz="1100">
                  <a:solidFill>
                    <a:srgbClr val="000000"/>
                  </a:solidFill>
                </a:rPr>
                <a:t>'s</a:t>
              </a:r>
              <a:r>
                <a:rPr lang="en" sz="1100">
                  <a:solidFill>
                    <a:srgbClr val="000000"/>
                  </a:solidFill>
                  <a:uFill>
                    <a:noFill/>
                  </a:u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lang="en" sz="1100">
                  <a:solidFill>
                    <a:srgbClr val="000000"/>
                  </a:solidFill>
                </a:rPr>
                <a:t>favored design for rovers.</a:t>
              </a:r>
              <a:endParaRPr sz="1100"/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</a:rPr>
                <a:t>It has been used in multiple mission robots:</a:t>
              </a:r>
              <a:endParaRPr sz="1100">
                <a:solidFill>
                  <a:srgbClr val="0000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0277BD"/>
                  </a:solidFill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Sojourner</a:t>
              </a:r>
              <a:r>
                <a:rPr lang="en" sz="1100">
                  <a:solidFill>
                    <a:srgbClr val="000000"/>
                  </a:solidFill>
                </a:rPr>
                <a:t>, </a:t>
              </a:r>
              <a:r>
                <a:rPr lang="en" sz="1100" u="sng">
                  <a:solidFill>
                    <a:srgbClr val="0277BD"/>
                  </a:solidFill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Spirit</a:t>
              </a:r>
              <a:r>
                <a:rPr lang="en"/>
                <a:t>,</a:t>
              </a:r>
              <a:endParaRPr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100" u="sng">
                  <a:solidFill>
                    <a:srgbClr val="0277BD"/>
                  </a:solidFill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Opportunity</a:t>
              </a:r>
              <a:r>
                <a:rPr lang="en" sz="1100">
                  <a:solidFill>
                    <a:srgbClr val="000000"/>
                  </a:solidFill>
                </a:rPr>
                <a:t>, and </a:t>
              </a:r>
              <a:r>
                <a:rPr lang="en" sz="1100" u="sng">
                  <a:solidFill>
                    <a:srgbClr val="0277BD"/>
                  </a:solidFill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Curiosity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2" name="Google Shape;142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97400" y="2028188"/>
            <a:ext cx="1671088" cy="17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3" y="2638517"/>
            <a:ext cx="2212050" cy="2504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9"/>
          <p:cNvGrpSpPr/>
          <p:nvPr/>
        </p:nvGrpSpPr>
        <p:grpSpPr>
          <a:xfrm>
            <a:off x="118492" y="2421531"/>
            <a:ext cx="2090909" cy="2393956"/>
            <a:chOff x="1089548" y="447463"/>
            <a:chExt cx="2211900" cy="2393956"/>
          </a:xfrm>
        </p:grpSpPr>
        <p:pic>
          <p:nvPicPr>
            <p:cNvPr descr="Piece of duct tape sticking a note to the slide" id="145" name="Google Shape;145;p19"/>
            <p:cNvPicPr preferRelativeResize="0"/>
            <p:nvPr/>
          </p:nvPicPr>
          <p:blipFill rotWithShape="1">
            <a:blip r:embed="rId14">
              <a:alphaModFix/>
            </a:blip>
            <a:srcRect b="10011" l="9244" r="2118" t="5926"/>
            <a:stretch/>
          </p:blipFill>
          <p:spPr>
            <a:xfrm rot="154826">
              <a:off x="1855125" y="4715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 txBox="1"/>
            <p:nvPr/>
          </p:nvSpPr>
          <p:spPr>
            <a:xfrm>
              <a:off x="1089548" y="837418"/>
              <a:ext cx="22119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46524"/>
                  </a:solidFill>
                  <a:latin typeface="Raleway"/>
                  <a:ea typeface="Raleway"/>
                  <a:cs typeface="Raleway"/>
                  <a:sym typeface="Raleway"/>
                </a:rPr>
                <a:t>FUN FACT:</a:t>
              </a:r>
              <a:endParaRPr b="1" i="0" sz="1400" u="none" cap="none" strike="noStrike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the moment mobile manipulation is a subject of major focus in development and research environments, and mobile manipulators, are used in many areas</a:t>
              </a:r>
              <a:r>
                <a:rPr lang="en" sz="1100"/>
                <a:t>.</a:t>
              </a:r>
              <a:br>
                <a:rPr lang="en" sz="1100"/>
              </a:b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</a:t>
              </a:r>
              <a:r>
                <a:rPr b="0" i="0" lang="en" sz="1000" u="sng" cap="none" strike="noStrike">
                  <a:solidFill>
                    <a:srgbClr val="0099E8"/>
                  </a:solidFill>
                  <a:latin typeface="Arial"/>
                  <a:ea typeface="Arial"/>
                  <a:cs typeface="Arial"/>
                  <a:sym typeface="Arial"/>
                </a:rPr>
                <a:t>https://en.wikipedia.org/wiki/Mobile_manipulator#State_of_the_art</a:t>
              </a:r>
              <a:endParaRPr b="0" i="0" sz="1000" u="sng" cap="none" strike="noStrike">
                <a:solidFill>
                  <a:srgbClr val="0099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" name="Google Shape;147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21900" y="2723675"/>
            <a:ext cx="4622100" cy="24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6141050" y="575375"/>
            <a:ext cx="1745700" cy="540300"/>
          </a:xfrm>
          <a:prstGeom prst="rect">
            <a:avLst/>
          </a:prstGeom>
          <a:solidFill>
            <a:srgbClr val="DD8F1A">
              <a:alpha val="43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5" y="138025"/>
            <a:ext cx="9144000" cy="508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4" name="Google Shape;154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73525" y="88726"/>
            <a:ext cx="2072000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7375" y="1193638"/>
            <a:ext cx="3957181" cy="313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6" name="Google Shape;156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3313052">
            <a:off x="7792189" y="1309698"/>
            <a:ext cx="872245" cy="309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7" name="Google Shape;157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2248190">
            <a:off x="7727840" y="4047872"/>
            <a:ext cx="872244" cy="30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6">
            <a:alphaModFix/>
          </a:blip>
          <a:srcRect b="7699" l="0" r="0" t="10906"/>
          <a:stretch/>
        </p:blipFill>
        <p:spPr>
          <a:xfrm>
            <a:off x="936550" y="1124437"/>
            <a:ext cx="3017850" cy="3275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9" name="Google Shape;159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699978">
            <a:off x="572040" y="4165298"/>
            <a:ext cx="872244" cy="309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0" name="Google Shape;160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21">
            <a:off x="3841490" y="1069622"/>
            <a:ext cx="872243" cy="309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1" name="Google Shape;161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2248190">
            <a:off x="572040" y="1104397"/>
            <a:ext cx="872244" cy="309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2" name="Google Shape;162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21">
            <a:off x="3841490" y="4222397"/>
            <a:ext cx="872243" cy="30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1743575" y="4431550"/>
            <a:ext cx="1387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Manipulator</a:t>
            </a:r>
            <a:endParaRPr b="1" i="0" sz="14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787350" y="4431550"/>
            <a:ext cx="1177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Mobile Base</a:t>
            </a:r>
            <a:endParaRPr b="1" i="0" sz="14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13945" l="9246" r="10695" t="19231"/>
          <a:stretch/>
        </p:blipFill>
        <p:spPr>
          <a:xfrm>
            <a:off x="1769300" y="955200"/>
            <a:ext cx="7374701" cy="37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12628" l="3036" r="62220" t="1053"/>
          <a:stretch/>
        </p:blipFill>
        <p:spPr>
          <a:xfrm>
            <a:off x="106275" y="1189925"/>
            <a:ext cx="1621647" cy="194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172512" y="2908463"/>
            <a:ext cx="1873800" cy="1406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72" name="Google Shape;172;p21"/>
          <p:cNvSpPr/>
          <p:nvPr/>
        </p:nvSpPr>
        <p:spPr>
          <a:xfrm>
            <a:off x="-109600" y="0"/>
            <a:ext cx="9402300" cy="9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700" y="-348325"/>
            <a:ext cx="3562276" cy="165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 rot="-5400000">
            <a:off x="1168825" y="2995975"/>
            <a:ext cx="856500" cy="1377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1197800" y="3812725"/>
            <a:ext cx="1275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Serial 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 flipH="1" rot="10800000">
            <a:off x="1425550" y="3256663"/>
            <a:ext cx="980700" cy="54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